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57" r:id="rId3"/>
    <p:sldId id="277" r:id="rId4"/>
    <p:sldId id="278" r:id="rId5"/>
    <p:sldId id="286" r:id="rId6"/>
    <p:sldId id="285" r:id="rId7"/>
    <p:sldId id="279" r:id="rId8"/>
    <p:sldId id="289" r:id="rId9"/>
    <p:sldId id="284" r:id="rId10"/>
    <p:sldId id="267" r:id="rId11"/>
    <p:sldId id="287"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99"/>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586" autoAdjust="0"/>
    <p:restoredTop sz="94660"/>
  </p:normalViewPr>
  <p:slideViewPr>
    <p:cSldViewPr snapToGrid="0">
      <p:cViewPr varScale="1">
        <p:scale>
          <a:sx n="84" d="100"/>
          <a:sy n="84" d="100"/>
        </p:scale>
        <p:origin x="880" y="17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FFE961-F5B3-41E0-AF2F-B98DF9154574}" type="datetimeFigureOut">
              <a:rPr lang="en-AU" smtClean="0"/>
              <a:t>16/10/2025</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12C924-96FC-4ACD-8C11-6FB7C3AFF653}" type="slidenum">
              <a:rPr lang="en-AU" smtClean="0"/>
              <a:t>‹#›</a:t>
            </a:fld>
            <a:endParaRPr lang="en-AU"/>
          </a:p>
        </p:txBody>
      </p:sp>
    </p:spTree>
    <p:extLst>
      <p:ext uri="{BB962C8B-B14F-4D97-AF65-F5344CB8AC3E}">
        <p14:creationId xmlns:p14="http://schemas.microsoft.com/office/powerpoint/2010/main" val="11937140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0B86579-9261-4851-8431-AE8CB120AF89}" type="datetimeFigureOut">
              <a:rPr lang="en-AU" smtClean="0"/>
              <a:t>16/10/2025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27B3BFD-01C8-4C7F-8F39-96074B03617B}" type="slidenum">
              <a:rPr lang="en-AU" smtClean="0"/>
              <a:t>‹#›</a:t>
            </a:fld>
            <a:endParaRPr lang="en-AU"/>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2344935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0B86579-9261-4851-8431-AE8CB120AF89}" type="datetimeFigureOut">
              <a:rPr lang="en-AU" smtClean="0"/>
              <a:t>16/10/2025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27B3BFD-01C8-4C7F-8F39-96074B03617B}" type="slidenum">
              <a:rPr lang="en-AU" smtClean="0"/>
              <a:t>‹#›</a:t>
            </a:fld>
            <a:endParaRPr lang="en-AU"/>
          </a:p>
        </p:txBody>
      </p:sp>
    </p:spTree>
    <p:extLst>
      <p:ext uri="{BB962C8B-B14F-4D97-AF65-F5344CB8AC3E}">
        <p14:creationId xmlns:p14="http://schemas.microsoft.com/office/powerpoint/2010/main" val="395515407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0B86579-9261-4851-8431-AE8CB120AF89}" type="datetimeFigureOut">
              <a:rPr lang="en-AU" smtClean="0"/>
              <a:t>16/10/2025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27B3BFD-01C8-4C7F-8F39-96074B03617B}" type="slidenum">
              <a:rPr lang="en-AU" smtClean="0"/>
              <a:t>‹#›</a:t>
            </a:fld>
            <a:endParaRPr lang="en-AU"/>
          </a:p>
        </p:txBody>
      </p:sp>
    </p:spTree>
    <p:extLst>
      <p:ext uri="{BB962C8B-B14F-4D97-AF65-F5344CB8AC3E}">
        <p14:creationId xmlns:p14="http://schemas.microsoft.com/office/powerpoint/2010/main" val="290999284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0B86579-9261-4851-8431-AE8CB120AF89}" type="datetimeFigureOut">
              <a:rPr lang="en-AU" smtClean="0"/>
              <a:t>16/10/2025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27B3BFD-01C8-4C7F-8F39-96074B03617B}" type="slidenum">
              <a:rPr lang="en-AU" smtClean="0"/>
              <a:t>‹#›</a:t>
            </a:fld>
            <a:endParaRPr lang="en-AU"/>
          </a:p>
        </p:txBody>
      </p:sp>
    </p:spTree>
    <p:extLst>
      <p:ext uri="{BB962C8B-B14F-4D97-AF65-F5344CB8AC3E}">
        <p14:creationId xmlns:p14="http://schemas.microsoft.com/office/powerpoint/2010/main" val="58814303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0B86579-9261-4851-8431-AE8CB120AF89}" type="datetimeFigureOut">
              <a:rPr lang="en-AU" smtClean="0"/>
              <a:t>16/10/2025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27B3BFD-01C8-4C7F-8F39-96074B03617B}" type="slidenum">
              <a:rPr lang="en-AU" smtClean="0"/>
              <a:t>‹#›</a:t>
            </a:fld>
            <a:endParaRPr lang="en-AU"/>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538842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0B86579-9261-4851-8431-AE8CB120AF89}" type="datetimeFigureOut">
              <a:rPr lang="en-AU" smtClean="0"/>
              <a:t>16/10/2025</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927B3BFD-01C8-4C7F-8F39-96074B03617B}" type="slidenum">
              <a:rPr lang="en-AU" smtClean="0"/>
              <a:t>‹#›</a:t>
            </a:fld>
            <a:endParaRPr lang="en-AU"/>
          </a:p>
        </p:txBody>
      </p:sp>
    </p:spTree>
    <p:extLst>
      <p:ext uri="{BB962C8B-B14F-4D97-AF65-F5344CB8AC3E}">
        <p14:creationId xmlns:p14="http://schemas.microsoft.com/office/powerpoint/2010/main" val="55943413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0B86579-9261-4851-8431-AE8CB120AF89}" type="datetimeFigureOut">
              <a:rPr lang="en-AU" smtClean="0"/>
              <a:t>16/10/2025</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927B3BFD-01C8-4C7F-8F39-96074B03617B}" type="slidenum">
              <a:rPr lang="en-AU" smtClean="0"/>
              <a:t>‹#›</a:t>
            </a:fld>
            <a:endParaRPr lang="en-AU"/>
          </a:p>
        </p:txBody>
      </p:sp>
    </p:spTree>
    <p:extLst>
      <p:ext uri="{BB962C8B-B14F-4D97-AF65-F5344CB8AC3E}">
        <p14:creationId xmlns:p14="http://schemas.microsoft.com/office/powerpoint/2010/main" val="290689312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0B86579-9261-4851-8431-AE8CB120AF89}" type="datetimeFigureOut">
              <a:rPr lang="en-AU" smtClean="0"/>
              <a:t>16/10/2025</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927B3BFD-01C8-4C7F-8F39-96074B03617B}" type="slidenum">
              <a:rPr lang="en-AU" smtClean="0"/>
              <a:t>‹#›</a:t>
            </a:fld>
            <a:endParaRPr lang="en-AU"/>
          </a:p>
        </p:txBody>
      </p:sp>
    </p:spTree>
    <p:extLst>
      <p:ext uri="{BB962C8B-B14F-4D97-AF65-F5344CB8AC3E}">
        <p14:creationId xmlns:p14="http://schemas.microsoft.com/office/powerpoint/2010/main" val="158089496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extBox 1">
            <a:extLst>
              <a:ext uri="{FF2B5EF4-FFF2-40B4-BE49-F238E27FC236}">
                <a16:creationId xmlns:a16="http://schemas.microsoft.com/office/drawing/2014/main" id="{0338DFA3-185B-D748-97B4-E9C848C7E60A}"/>
              </a:ext>
            </a:extLst>
          </p:cNvPr>
          <p:cNvSpPr txBox="1"/>
          <p:nvPr userDrawn="1"/>
        </p:nvSpPr>
        <p:spPr>
          <a:xfrm>
            <a:off x="10580914" y="6490900"/>
            <a:ext cx="1502229" cy="276999"/>
          </a:xfrm>
          <a:prstGeom prst="rect">
            <a:avLst/>
          </a:prstGeom>
          <a:noFill/>
        </p:spPr>
        <p:txBody>
          <a:bodyPr wrap="square" rtlCol="0">
            <a:spAutoFit/>
          </a:bodyPr>
          <a:lstStyle/>
          <a:p>
            <a:r>
              <a:rPr lang="en-US" sz="1200" dirty="0"/>
              <a:t>©BeeHealthy2021</a:t>
            </a:r>
          </a:p>
        </p:txBody>
      </p:sp>
    </p:spTree>
    <p:extLst>
      <p:ext uri="{BB962C8B-B14F-4D97-AF65-F5344CB8AC3E}">
        <p14:creationId xmlns:p14="http://schemas.microsoft.com/office/powerpoint/2010/main" val="271065148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C0B86579-9261-4851-8431-AE8CB120AF89}" type="datetimeFigureOut">
              <a:rPr lang="en-AU" smtClean="0"/>
              <a:t>16/10/2025</a:t>
            </a:fld>
            <a:endParaRPr lang="en-AU"/>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AU"/>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927B3BFD-01C8-4C7F-8F39-96074B03617B}" type="slidenum">
              <a:rPr lang="en-AU" smtClean="0"/>
              <a:t>‹#›</a:t>
            </a:fld>
            <a:endParaRPr lang="en-AU"/>
          </a:p>
        </p:txBody>
      </p:sp>
    </p:spTree>
    <p:extLst>
      <p:ext uri="{BB962C8B-B14F-4D97-AF65-F5344CB8AC3E}">
        <p14:creationId xmlns:p14="http://schemas.microsoft.com/office/powerpoint/2010/main" val="338457660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0B86579-9261-4851-8431-AE8CB120AF89}" type="datetimeFigureOut">
              <a:rPr lang="en-AU" smtClean="0"/>
              <a:t>16/10/2025</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927B3BFD-01C8-4C7F-8F39-96074B03617B}" type="slidenum">
              <a:rPr lang="en-AU" smtClean="0"/>
              <a:t>‹#›</a:t>
            </a:fld>
            <a:endParaRPr lang="en-AU"/>
          </a:p>
        </p:txBody>
      </p:sp>
    </p:spTree>
    <p:extLst>
      <p:ext uri="{BB962C8B-B14F-4D97-AF65-F5344CB8AC3E}">
        <p14:creationId xmlns:p14="http://schemas.microsoft.com/office/powerpoint/2010/main" val="260009706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C0B86579-9261-4851-8431-AE8CB120AF89}" type="datetimeFigureOut">
              <a:rPr lang="en-AU" smtClean="0"/>
              <a:t>16/10/2025</a:t>
            </a:fld>
            <a:endParaRPr lang="en-AU"/>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AU"/>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927B3BFD-01C8-4C7F-8F39-96074B03617B}" type="slidenum">
              <a:rPr lang="en-AU" smtClean="0"/>
              <a:t>‹#›</a:t>
            </a:fld>
            <a:endParaRPr lang="en-AU"/>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662761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www.australiancurriculum.edu.au/f-10-curriculum/cross-curriculum-priorities/sustainability/"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www.youtube.com/watch?v=IwdUwffecsM" TargetMode="Externa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emf"/><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emf"/><Relationship Id="rId4" Type="http://schemas.openxmlformats.org/officeDocument/2006/relationships/image" Target="../media/image11.emf"/></Relationships>
</file>

<file path=ppt/slides/_rels/slide9.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72998" y="651753"/>
            <a:ext cx="10315208" cy="3200399"/>
          </a:xfrm>
          <a:prstGeom prst="rect">
            <a:avLst/>
          </a:prstGeom>
        </p:spPr>
      </p:pic>
    </p:spTree>
    <p:extLst>
      <p:ext uri="{BB962C8B-B14F-4D97-AF65-F5344CB8AC3E}">
        <p14:creationId xmlns:p14="http://schemas.microsoft.com/office/powerpoint/2010/main" val="227143947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EE8109F-4731-0640-BC7A-6402EDB47D36}"/>
              </a:ext>
            </a:extLst>
          </p:cNvPr>
          <p:cNvSpPr/>
          <p:nvPr/>
        </p:nvSpPr>
        <p:spPr>
          <a:xfrm>
            <a:off x="171718" y="1258258"/>
            <a:ext cx="11848563" cy="4832092"/>
          </a:xfrm>
          <a:prstGeom prst="rect">
            <a:avLst/>
          </a:prstGeom>
          <a:ln w="25400">
            <a:solidFill>
              <a:schemeClr val="accent5"/>
            </a:solidFill>
          </a:ln>
        </p:spPr>
        <p:txBody>
          <a:bodyPr wrap="square">
            <a:spAutoFit/>
          </a:bodyPr>
          <a:lstStyle/>
          <a:p>
            <a:r>
              <a:rPr lang="en-AU" sz="2000" b="1" dirty="0">
                <a:solidFill>
                  <a:srgbClr val="333333"/>
                </a:solidFill>
                <a:latin typeface="proxima_nova_bold"/>
              </a:rPr>
              <a:t>The Sustainability cross-curriculum priority</a:t>
            </a:r>
          </a:p>
          <a:p>
            <a:r>
              <a:rPr lang="en-AU" dirty="0">
                <a:latin typeface="+mj-lt"/>
              </a:rPr>
              <a:t>Sustainability addresses the ongoing capacity of Earth to maintain all life.</a:t>
            </a:r>
          </a:p>
          <a:p>
            <a:endParaRPr lang="en-AU" dirty="0">
              <a:latin typeface="+mj-lt"/>
            </a:endParaRPr>
          </a:p>
          <a:p>
            <a:r>
              <a:rPr lang="en-AU" dirty="0">
                <a:latin typeface="+mj-lt"/>
              </a:rPr>
              <a:t>Sustainable patterns of living meet the needs of the present without compromising the ability of future generations to meet their needs. Actions to improve sustainability are individual and collective endeavours shared across local and global communities. They necessitate a renewed and balanced approach to the way humans interact with each other and the environment.</a:t>
            </a:r>
          </a:p>
          <a:p>
            <a:endParaRPr lang="en-AU" dirty="0">
              <a:latin typeface="+mj-lt"/>
            </a:endParaRPr>
          </a:p>
          <a:p>
            <a:r>
              <a:rPr lang="en-AU" dirty="0">
                <a:latin typeface="+mj-lt"/>
              </a:rPr>
              <a:t>Education for sustainability develops the knowledge, skills, values and world views necessary for people to act in ways that contribute to more sustainable patterns of living. It enables individuals and communities to reflect on ways of interpreting and engaging with the world. Sustainability education is futures-oriented, focusing on protecting environments and creating a more ecologically and socially just world through informed action. Actions that support more sustainable patterns of living require consideration of environmental, social, cultural and economic systems and their interdependence.</a:t>
            </a:r>
          </a:p>
          <a:p>
            <a:endParaRPr lang="en-AU" dirty="0">
              <a:latin typeface="+mj-lt"/>
            </a:endParaRPr>
          </a:p>
          <a:p>
            <a:endParaRPr lang="en-AU" dirty="0"/>
          </a:p>
          <a:p>
            <a:r>
              <a:rPr lang="en-AU" dirty="0"/>
              <a:t>Sustainability is one of the three cross-curriculum priorities stipulated by the Australian Curriculum. Click on the </a:t>
            </a:r>
            <a:r>
              <a:rPr lang="en-AU" dirty="0">
                <a:hlinkClick r:id="rId2">
                  <a:extLst>
                    <a:ext uri="{A12FA001-AC4F-418D-AE19-62706E023703}">
                      <ahyp:hlinkClr xmlns:ahyp="http://schemas.microsoft.com/office/drawing/2018/hyperlinkcolor" val="tx"/>
                    </a:ext>
                  </a:extLst>
                </a:hlinkClick>
              </a:rPr>
              <a:t>link</a:t>
            </a:r>
            <a:r>
              <a:rPr lang="en-AU" dirty="0"/>
              <a:t> to view the overview of sustainability in the Australian curriculum. </a:t>
            </a:r>
          </a:p>
        </p:txBody>
      </p:sp>
      <p:graphicFrame>
        <p:nvGraphicFramePr>
          <p:cNvPr id="4" name="Table 3">
            <a:extLst>
              <a:ext uri="{FF2B5EF4-FFF2-40B4-BE49-F238E27FC236}">
                <a16:creationId xmlns:a16="http://schemas.microsoft.com/office/drawing/2014/main" id="{7B1B86AC-B896-B242-BFB5-3EB578C2D408}"/>
              </a:ext>
            </a:extLst>
          </p:cNvPr>
          <p:cNvGraphicFramePr>
            <a:graphicFrameLocks noGrp="1"/>
          </p:cNvGraphicFramePr>
          <p:nvPr>
            <p:extLst/>
          </p:nvPr>
        </p:nvGraphicFramePr>
        <p:xfrm>
          <a:off x="0" y="0"/>
          <a:ext cx="12192000" cy="731520"/>
        </p:xfrm>
        <a:graphic>
          <a:graphicData uri="http://schemas.openxmlformats.org/drawingml/2006/table">
            <a:tbl>
              <a:tblPr/>
              <a:tblGrid>
                <a:gridCol w="12192000">
                  <a:extLst>
                    <a:ext uri="{9D8B030D-6E8A-4147-A177-3AD203B41FA5}">
                      <a16:colId xmlns:a16="http://schemas.microsoft.com/office/drawing/2014/main" val="20000"/>
                    </a:ext>
                  </a:extLst>
                </a:gridCol>
              </a:tblGrid>
              <a:tr h="0">
                <a:tc>
                  <a:txBody>
                    <a:bodyPr/>
                    <a:lstStyle/>
                    <a:p>
                      <a:r>
                        <a:rPr lang="en-GB" sz="4200" b="1" kern="120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n-lt"/>
                          <a:ea typeface="+mn-ea"/>
                          <a:cs typeface="+mn-cs"/>
                        </a:rPr>
                        <a:t>Australian Curriculum Objectives</a:t>
                      </a:r>
                    </a:p>
                  </a:txBody>
                  <a:tcPr anchor="ctr">
                    <a:lnL>
                      <a:noFill/>
                    </a:lnL>
                    <a:lnR>
                      <a:noFill/>
                    </a:lnR>
                    <a:lnT>
                      <a:noFill/>
                    </a:lnT>
                    <a:lnB>
                      <a:noFill/>
                    </a:lnB>
                    <a:solidFill>
                      <a:schemeClr val="accent1">
                        <a:lumMod val="40000"/>
                        <a:lumOff val="60000"/>
                      </a:schemeClr>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260358057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EE8109F-4731-0640-BC7A-6402EDB47D36}"/>
              </a:ext>
            </a:extLst>
          </p:cNvPr>
          <p:cNvSpPr/>
          <p:nvPr/>
        </p:nvSpPr>
        <p:spPr>
          <a:xfrm>
            <a:off x="171718" y="1258258"/>
            <a:ext cx="11848563" cy="4401205"/>
          </a:xfrm>
          <a:prstGeom prst="rect">
            <a:avLst/>
          </a:prstGeom>
          <a:ln w="25400">
            <a:solidFill>
              <a:schemeClr val="accent5"/>
            </a:solidFill>
          </a:ln>
        </p:spPr>
        <p:txBody>
          <a:bodyPr wrap="square">
            <a:spAutoFit/>
          </a:bodyPr>
          <a:lstStyle/>
          <a:p>
            <a:r>
              <a:rPr lang="en-AU" sz="2000" b="1" dirty="0"/>
              <a:t>KS1 Learning opportunities in Living in the Wider World </a:t>
            </a:r>
          </a:p>
          <a:p>
            <a:r>
              <a:rPr lang="en-AU" i="1" dirty="0"/>
              <a:t>Pupils learn... </a:t>
            </a:r>
          </a:p>
          <a:p>
            <a:endParaRPr lang="en-AU" i="1" dirty="0"/>
          </a:p>
          <a:p>
            <a:r>
              <a:rPr lang="en-AU" b="1" dirty="0"/>
              <a:t>L2. </a:t>
            </a:r>
            <a:r>
              <a:rPr lang="en-AU" dirty="0"/>
              <a:t>how people and other living things have different needs; about the responsibilities of caring for them </a:t>
            </a:r>
            <a:endParaRPr lang="en-AU" sz="2000" dirty="0"/>
          </a:p>
          <a:p>
            <a:r>
              <a:rPr lang="en-AU" b="1" dirty="0"/>
              <a:t>L3. </a:t>
            </a:r>
            <a:r>
              <a:rPr lang="en-AU" dirty="0"/>
              <a:t>about things they can do to help look after their environment </a:t>
            </a:r>
            <a:endParaRPr lang="en-AU" sz="2000" dirty="0"/>
          </a:p>
          <a:p>
            <a:endParaRPr lang="en-AU" sz="2000" dirty="0">
              <a:effectLst/>
            </a:endParaRPr>
          </a:p>
          <a:p>
            <a:r>
              <a:rPr lang="en-AU" sz="2000" b="1" dirty="0"/>
              <a:t>KS2 Learning opportunities in Living in the Wider World </a:t>
            </a:r>
          </a:p>
          <a:p>
            <a:r>
              <a:rPr lang="en-AU" i="1" dirty="0"/>
              <a:t>Pupils learn... </a:t>
            </a:r>
          </a:p>
          <a:p>
            <a:endParaRPr lang="en-AU" sz="2000" dirty="0"/>
          </a:p>
          <a:p>
            <a:r>
              <a:rPr lang="en-AU" b="1" dirty="0"/>
              <a:t>L3. </a:t>
            </a:r>
            <a:r>
              <a:rPr lang="en-AU" dirty="0"/>
              <a:t>about the relationship between rights and responsibilities </a:t>
            </a:r>
            <a:endParaRPr lang="en-AU" sz="2000" dirty="0"/>
          </a:p>
          <a:p>
            <a:r>
              <a:rPr lang="en-AU" b="1" dirty="0"/>
              <a:t>L4. </a:t>
            </a:r>
            <a:r>
              <a:rPr lang="en-AU" dirty="0"/>
              <a:t>the importance of having compassion towards others; shared responsibilities we all have for caring for other people and living things; how to show care and concern for others </a:t>
            </a:r>
            <a:endParaRPr lang="en-AU" sz="2000" dirty="0"/>
          </a:p>
          <a:p>
            <a:r>
              <a:rPr lang="en-AU" b="1" dirty="0"/>
              <a:t>L5. </a:t>
            </a:r>
            <a:r>
              <a:rPr lang="en-AU" dirty="0"/>
              <a:t>ways of carrying out shared responsibilities for protecting the environment in school and at home; how everyday choices can affect the environment (e.g. reducing, reusing, recycling; food choices) </a:t>
            </a:r>
            <a:endParaRPr lang="en-AU" sz="2000" dirty="0"/>
          </a:p>
          <a:p>
            <a:endParaRPr lang="en-AU" sz="2000" dirty="0">
              <a:effectLst/>
            </a:endParaRPr>
          </a:p>
        </p:txBody>
      </p:sp>
      <p:graphicFrame>
        <p:nvGraphicFramePr>
          <p:cNvPr id="4" name="Table 3">
            <a:extLst>
              <a:ext uri="{FF2B5EF4-FFF2-40B4-BE49-F238E27FC236}">
                <a16:creationId xmlns:a16="http://schemas.microsoft.com/office/drawing/2014/main" id="{7B1B86AC-B896-B242-BFB5-3EB578C2D408}"/>
              </a:ext>
            </a:extLst>
          </p:cNvPr>
          <p:cNvGraphicFramePr>
            <a:graphicFrameLocks noGrp="1"/>
          </p:cNvGraphicFramePr>
          <p:nvPr>
            <p:extLst>
              <p:ext uri="{D42A27DB-BD31-4B8C-83A1-F6EECF244321}">
                <p14:modId xmlns:p14="http://schemas.microsoft.com/office/powerpoint/2010/main" val="2176140131"/>
              </p:ext>
            </p:extLst>
          </p:nvPr>
        </p:nvGraphicFramePr>
        <p:xfrm>
          <a:off x="0" y="0"/>
          <a:ext cx="12192000" cy="731520"/>
        </p:xfrm>
        <a:graphic>
          <a:graphicData uri="http://schemas.openxmlformats.org/drawingml/2006/table">
            <a:tbl>
              <a:tblPr/>
              <a:tblGrid>
                <a:gridCol w="12192000">
                  <a:extLst>
                    <a:ext uri="{9D8B030D-6E8A-4147-A177-3AD203B41FA5}">
                      <a16:colId xmlns:a16="http://schemas.microsoft.com/office/drawing/2014/main" val="20000"/>
                    </a:ext>
                  </a:extLst>
                </a:gridCol>
              </a:tblGrid>
              <a:tr h="0">
                <a:tc>
                  <a:txBody>
                    <a:bodyPr/>
                    <a:lstStyle/>
                    <a:p>
                      <a:r>
                        <a:rPr lang="en-GB" sz="4200" b="1" kern="120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n-lt"/>
                          <a:ea typeface="+mn-ea"/>
                          <a:cs typeface="+mn-cs"/>
                        </a:rPr>
                        <a:t>PSHE – Programme of Study (UK) </a:t>
                      </a:r>
                    </a:p>
                  </a:txBody>
                  <a:tcPr anchor="ctr">
                    <a:lnL>
                      <a:noFill/>
                    </a:lnL>
                    <a:lnR>
                      <a:noFill/>
                    </a:lnR>
                    <a:lnT>
                      <a:noFill/>
                    </a:lnT>
                    <a:lnB>
                      <a:noFill/>
                    </a:lnB>
                    <a:solidFill>
                      <a:schemeClr val="accent1">
                        <a:lumMod val="40000"/>
                        <a:lumOff val="60000"/>
                      </a:schemeClr>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344627602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Lesson 1</a:t>
            </a:r>
          </a:p>
        </p:txBody>
      </p:sp>
      <p:sp>
        <p:nvSpPr>
          <p:cNvPr id="5" name="TextBox 4"/>
          <p:cNvSpPr txBox="1"/>
          <p:nvPr/>
        </p:nvSpPr>
        <p:spPr>
          <a:xfrm>
            <a:off x="321972" y="2160199"/>
            <a:ext cx="4654054" cy="3416320"/>
          </a:xfrm>
          <a:prstGeom prst="rect">
            <a:avLst/>
          </a:prstGeom>
          <a:noFill/>
        </p:spPr>
        <p:txBody>
          <a:bodyPr wrap="square" rtlCol="0">
            <a:spAutoFit/>
          </a:bodyPr>
          <a:lstStyle/>
          <a:p>
            <a:r>
              <a:rPr lang="en-GB" sz="2400" b="1" dirty="0">
                <a:latin typeface="+mj-lt"/>
              </a:rPr>
              <a:t>Learning Objective: </a:t>
            </a:r>
            <a:r>
              <a:rPr lang="en-GB" sz="2400" b="1" i="1" dirty="0">
                <a:latin typeface="+mj-lt"/>
              </a:rPr>
              <a:t>To understand how much plastic is being used around us</a:t>
            </a:r>
          </a:p>
          <a:p>
            <a:endParaRPr lang="en-GB" sz="2400" b="1" dirty="0"/>
          </a:p>
          <a:p>
            <a:pPr marL="342900" lvl="0" indent="-342900">
              <a:buFont typeface="Arial" panose="020B0604020202020204" pitchFamily="34" charset="0"/>
              <a:buChar char="•"/>
            </a:pPr>
            <a:r>
              <a:rPr lang="en-GB" sz="2400" dirty="0">
                <a:latin typeface="+mj-lt"/>
              </a:rPr>
              <a:t>I am aware how much plastic is being used</a:t>
            </a:r>
          </a:p>
          <a:p>
            <a:pPr marL="342900" indent="-342900">
              <a:buFont typeface="Arial" panose="020B0604020202020204" pitchFamily="34" charset="0"/>
              <a:buChar char="•"/>
            </a:pPr>
            <a:r>
              <a:rPr lang="en-GB" sz="2400" dirty="0">
                <a:latin typeface="+mj-lt"/>
              </a:rPr>
              <a:t>I understand how plastic is made</a:t>
            </a:r>
          </a:p>
          <a:p>
            <a:pPr marL="342900" indent="-342900">
              <a:buFont typeface="Arial" panose="020B0604020202020204" pitchFamily="34" charset="0"/>
              <a:buChar char="•"/>
            </a:pPr>
            <a:r>
              <a:rPr lang="en-GB" sz="2400" dirty="0">
                <a:latin typeface="+mj-lt"/>
              </a:rPr>
              <a:t>I am aware there re 7 types of plastic</a:t>
            </a:r>
          </a:p>
        </p:txBody>
      </p:sp>
      <p:pic>
        <p:nvPicPr>
          <p:cNvPr id="2050" name="Picture 2" descr="C:\Users\Jess\Downloads\The Nurdle Invasion-02.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580053" y="192668"/>
            <a:ext cx="4533424" cy="6028773"/>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501276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02578" y="135282"/>
            <a:ext cx="9311559" cy="584775"/>
          </a:xfrm>
          <a:prstGeom prst="rect">
            <a:avLst/>
          </a:prstGeom>
          <a:noFill/>
        </p:spPr>
        <p:txBody>
          <a:bodyPr wrap="square" rtlCol="0">
            <a:spAutoFit/>
          </a:bodyPr>
          <a:lstStyle/>
          <a:p>
            <a:r>
              <a:rPr lang="en-GB" sz="3200" dirty="0">
                <a:latin typeface="+mj-lt"/>
              </a:rPr>
              <a:t>Today we are going to look at how much plastic we use.</a:t>
            </a:r>
          </a:p>
        </p:txBody>
      </p:sp>
      <p:sp>
        <p:nvSpPr>
          <p:cNvPr id="3" name="TextBox 2"/>
          <p:cNvSpPr txBox="1"/>
          <p:nvPr/>
        </p:nvSpPr>
        <p:spPr>
          <a:xfrm>
            <a:off x="2278482" y="6396335"/>
            <a:ext cx="7759753" cy="461665"/>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wrap="none" rtlCol="0">
            <a:spAutoFit/>
          </a:bodyPr>
          <a:lstStyle/>
          <a:p>
            <a:r>
              <a:rPr lang="en-GB" sz="2400" b="1" dirty="0">
                <a:solidFill>
                  <a:schemeClr val="tx1"/>
                </a:solidFill>
                <a:latin typeface="+mj-lt"/>
              </a:rPr>
              <a:t>Key Question: </a:t>
            </a:r>
            <a:r>
              <a:rPr lang="en-GB" sz="2400" dirty="0">
                <a:solidFill>
                  <a:schemeClr val="tx1"/>
                </a:solidFill>
                <a:latin typeface="+mj-lt"/>
              </a:rPr>
              <a:t>What do you know that is made out of plastic? </a:t>
            </a:r>
          </a:p>
        </p:txBody>
      </p:sp>
      <p:pic>
        <p:nvPicPr>
          <p:cNvPr id="3074"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2278482" y="825179"/>
            <a:ext cx="7630940" cy="5360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1336282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48723" y="616268"/>
            <a:ext cx="6463617" cy="2308324"/>
          </a:xfrm>
          <a:prstGeom prst="rect">
            <a:avLst/>
          </a:prstGeom>
        </p:spPr>
        <p:txBody>
          <a:bodyPr wrap="square">
            <a:spAutoFit/>
          </a:bodyPr>
          <a:lstStyle/>
          <a:p>
            <a:r>
              <a:rPr lang="en-GB" sz="2400" dirty="0">
                <a:latin typeface="+mj-lt"/>
              </a:rPr>
              <a:t>If you take a look around, you are likely to see plastic of some sort. You might be sitting on a chair, that's mostly plastic. Your lunch is probably in a plastic container. Your iPad or computer is made up of plastic. You probably see people carrying their shopping in plastic bags. Plastic is everywhere!</a:t>
            </a:r>
          </a:p>
        </p:txBody>
      </p:sp>
      <p:graphicFrame>
        <p:nvGraphicFramePr>
          <p:cNvPr id="10" name="Table 9"/>
          <p:cNvGraphicFramePr>
            <a:graphicFrameLocks noGrp="1"/>
          </p:cNvGraphicFramePr>
          <p:nvPr>
            <p:extLst>
              <p:ext uri="{D42A27DB-BD31-4B8C-83A1-F6EECF244321}">
                <p14:modId xmlns:p14="http://schemas.microsoft.com/office/powerpoint/2010/main" val="114015581"/>
              </p:ext>
            </p:extLst>
          </p:nvPr>
        </p:nvGraphicFramePr>
        <p:xfrm>
          <a:off x="276839" y="3416721"/>
          <a:ext cx="5617456" cy="2286000"/>
        </p:xfrm>
        <a:graphic>
          <a:graphicData uri="http://schemas.openxmlformats.org/drawingml/2006/table">
            <a:tbl>
              <a:tblPr>
                <a:tableStyleId>{08FB837D-C827-4EFA-A057-4D05807E0F7C}</a:tableStyleId>
              </a:tblPr>
              <a:tblGrid>
                <a:gridCol w="5617456">
                  <a:extLst>
                    <a:ext uri="{9D8B030D-6E8A-4147-A177-3AD203B41FA5}">
                      <a16:colId xmlns:a16="http://schemas.microsoft.com/office/drawing/2014/main" val="20000"/>
                    </a:ext>
                  </a:extLst>
                </a:gridCol>
              </a:tblGrid>
              <a:tr h="1816529">
                <a:tc>
                  <a:txBody>
                    <a:bodyPr/>
                    <a:lstStyle/>
                    <a:p>
                      <a:r>
                        <a:rPr lang="en-GB" sz="2400" b="1" u="sng" kern="1200" dirty="0">
                          <a:solidFill>
                            <a:schemeClr val="tx1"/>
                          </a:solidFill>
                          <a:latin typeface="+mj-lt"/>
                          <a:ea typeface="+mn-ea"/>
                          <a:cs typeface="+mn-cs"/>
                        </a:rPr>
                        <a:t>Activity: </a:t>
                      </a:r>
                    </a:p>
                    <a:p>
                      <a:r>
                        <a:rPr lang="en-GB" sz="2400" kern="1200" dirty="0">
                          <a:solidFill>
                            <a:schemeClr val="tx1"/>
                          </a:solidFill>
                          <a:latin typeface="+mj-lt"/>
                          <a:ea typeface="+mn-ea"/>
                          <a:cs typeface="+mn-cs"/>
                        </a:rPr>
                        <a:t>On the worksheet provided, take a walk around your school or class and write down everything that you can see which is made of plastic. Then answer the questions on the worksheet. </a:t>
                      </a:r>
                    </a:p>
                  </a:txBody>
                  <a:tcPr marL="121920" marR="121920" anchor="ctr"/>
                </a:tc>
                <a:extLst>
                  <a:ext uri="{0D108BD9-81ED-4DB2-BD59-A6C34878D82A}">
                    <a16:rowId xmlns:a16="http://schemas.microsoft.com/office/drawing/2014/main" val="10000"/>
                  </a:ext>
                </a:extLst>
              </a:tr>
            </a:tbl>
          </a:graphicData>
        </a:graphic>
      </p:graphicFrame>
      <p:pic>
        <p:nvPicPr>
          <p:cNvPr id="4" name="Picture 3">
            <a:extLst>
              <a:ext uri="{FF2B5EF4-FFF2-40B4-BE49-F238E27FC236}">
                <a16:creationId xmlns:a16="http://schemas.microsoft.com/office/drawing/2014/main" id="{C931DC51-3BE0-FD4C-8C5D-D6C9846512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51302" y="143828"/>
            <a:ext cx="4445926" cy="624173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74497812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13812" y="1109441"/>
            <a:ext cx="5344500" cy="1569660"/>
          </a:xfrm>
          <a:prstGeom prst="rect">
            <a:avLst/>
          </a:prstGeom>
        </p:spPr>
        <p:txBody>
          <a:bodyPr wrap="square">
            <a:spAutoFit/>
          </a:bodyPr>
          <a:lstStyle/>
          <a:p>
            <a:r>
              <a:rPr lang="en-GB" sz="2400" dirty="0">
                <a:latin typeface="+mj-lt"/>
              </a:rPr>
              <a:t>As a class discuss what you had found that was made of plastic. Go through the questions at the bottom of the worksheet together.</a:t>
            </a:r>
          </a:p>
        </p:txBody>
      </p:sp>
      <p:pic>
        <p:nvPicPr>
          <p:cNvPr id="5122"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5939878" y="512514"/>
            <a:ext cx="6152207" cy="55225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401207" y="238610"/>
            <a:ext cx="4775538" cy="769441"/>
          </a:xfrm>
          <a:prstGeom prst="rect">
            <a:avLst/>
          </a:prstGeom>
        </p:spPr>
        <p:txBody>
          <a:bodyPr wrap="none">
            <a:spAutoFit/>
          </a:bodyPr>
          <a:lstStyle/>
          <a:p>
            <a:r>
              <a:rPr lang="en-GB" sz="4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What did you find? </a:t>
            </a:r>
            <a:endParaRPr lang="en-GB" sz="4400" b="1" dirty="0">
              <a:solidFill>
                <a:srgbClr val="FF0000"/>
              </a:solidFill>
            </a:endParaRPr>
          </a:p>
        </p:txBody>
      </p:sp>
      <p:sp>
        <p:nvSpPr>
          <p:cNvPr id="6" name="TextBox 5"/>
          <p:cNvSpPr txBox="1"/>
          <p:nvPr/>
        </p:nvSpPr>
        <p:spPr>
          <a:xfrm>
            <a:off x="0" y="6273225"/>
            <a:ext cx="11627892" cy="584775"/>
          </a:xfrm>
          <a:prstGeom prst="rect">
            <a:avLst/>
          </a:prstGeom>
          <a:noFill/>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GB" sz="32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Prediction: How is all this plastic made?</a:t>
            </a:r>
          </a:p>
        </p:txBody>
      </p:sp>
      <p:sp>
        <p:nvSpPr>
          <p:cNvPr id="7" name="TextBox 6"/>
          <p:cNvSpPr txBox="1"/>
          <p:nvPr/>
        </p:nvSpPr>
        <p:spPr>
          <a:xfrm>
            <a:off x="203578" y="3137335"/>
            <a:ext cx="2852693" cy="2539157"/>
          </a:xfrm>
          <a:prstGeom prst="rect">
            <a:avLst/>
          </a:prstGeom>
          <a:solidFill>
            <a:schemeClr val="accent4">
              <a:lumMod val="90000"/>
            </a:schemeClr>
          </a:solidFill>
          <a:ln>
            <a:solidFill>
              <a:schemeClr val="accent5"/>
            </a:solidFill>
          </a:ln>
        </p:spPr>
        <p:txBody>
          <a:bodyPr wrap="square" rtlCol="0">
            <a:spAutoFit/>
          </a:bodyPr>
          <a:lstStyle/>
          <a:p>
            <a:r>
              <a:rPr lang="en-GB" sz="32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Interesting Fact: </a:t>
            </a:r>
          </a:p>
          <a:p>
            <a:r>
              <a:rPr lang="en-GB" sz="1900" dirty="0">
                <a:latin typeface="+mj-lt"/>
              </a:rPr>
              <a:t>If all the plastic that humans make every year was weighed in elephants, how many elephants would you need? </a:t>
            </a:r>
          </a:p>
        </p:txBody>
      </p:sp>
      <p:sp>
        <p:nvSpPr>
          <p:cNvPr id="8" name="TextBox 7"/>
          <p:cNvSpPr txBox="1"/>
          <p:nvPr/>
        </p:nvSpPr>
        <p:spPr>
          <a:xfrm>
            <a:off x="3182203" y="3137335"/>
            <a:ext cx="2631743" cy="2185214"/>
          </a:xfrm>
          <a:prstGeom prst="rect">
            <a:avLst/>
          </a:prstGeom>
          <a:solidFill>
            <a:schemeClr val="accent4">
              <a:lumMod val="90000"/>
            </a:schemeClr>
          </a:solidFill>
          <a:ln>
            <a:solidFill>
              <a:schemeClr val="accent5"/>
            </a:solidFill>
          </a:ln>
        </p:spPr>
        <p:txBody>
          <a:bodyPr wrap="square" rtlCol="0">
            <a:spAutoFit/>
          </a:bodyPr>
          <a:lstStyle/>
          <a:p>
            <a:r>
              <a:rPr lang="en-GB" sz="32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Answer: </a:t>
            </a:r>
          </a:p>
          <a:p>
            <a:r>
              <a:rPr lang="en-GB" sz="2800" b="1" dirty="0"/>
              <a:t>30 million!!! </a:t>
            </a:r>
          </a:p>
          <a:p>
            <a:r>
              <a:rPr lang="en-GB" sz="1900" dirty="0">
                <a:latin typeface="+mj-lt"/>
              </a:rPr>
              <a:t>And if all those elephants stood in a line, it would stretch more than 5 times round our planet. </a:t>
            </a:r>
          </a:p>
        </p:txBody>
      </p:sp>
    </p:spTree>
    <p:extLst>
      <p:ext uri="{BB962C8B-B14F-4D97-AF65-F5344CB8AC3E}">
        <p14:creationId xmlns:p14="http://schemas.microsoft.com/office/powerpoint/2010/main" val="136431900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arn(inVertical)">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20488"/>
            <a:ext cx="4932607" cy="1200329"/>
          </a:xfrm>
          <a:prstGeom prst="rect">
            <a:avLst/>
          </a:prstGeom>
        </p:spPr>
        <p:txBody>
          <a:bodyPr wrap="square">
            <a:spAutoFit/>
          </a:bodyPr>
          <a:lstStyle/>
          <a:p>
            <a:r>
              <a:rPr lang="en-GB" sz="36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Where does plastic come from? </a:t>
            </a:r>
            <a:endParaRPr lang="en-GB" sz="3600" b="1" dirty="0">
              <a:solidFill>
                <a:srgbClr val="FF0000"/>
              </a:solidFill>
            </a:endParaRPr>
          </a:p>
        </p:txBody>
      </p:sp>
      <p:sp>
        <p:nvSpPr>
          <p:cNvPr id="3" name="Rectangle 2"/>
          <p:cNvSpPr/>
          <p:nvPr/>
        </p:nvSpPr>
        <p:spPr>
          <a:xfrm>
            <a:off x="122827" y="1220817"/>
            <a:ext cx="4809781" cy="2554545"/>
          </a:xfrm>
          <a:prstGeom prst="rect">
            <a:avLst/>
          </a:prstGeom>
        </p:spPr>
        <p:txBody>
          <a:bodyPr wrap="square">
            <a:spAutoFit/>
          </a:bodyPr>
          <a:lstStyle/>
          <a:p>
            <a:r>
              <a:rPr lang="en-GB" sz="2000" dirty="0">
                <a:latin typeface="+mj-lt"/>
              </a:rPr>
              <a:t>Almost all plastics are made from petroleum (Oil and Natural Gas) which is found underground. The petroleum is extracted from the ground and then sent to the factory to be made into plastic pellets. These can then be made into just about anything because they can be melted and then moulded into all sorts of shapes. </a:t>
            </a:r>
          </a:p>
        </p:txBody>
      </p:sp>
      <p:pic>
        <p:nvPicPr>
          <p:cNvPr id="4098" name="Picture 2">
            <a:hlinkClick r:id="rId2"/>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l="15497" t="9775" r="16657" b="6510"/>
          <a:stretch/>
        </p:blipFill>
        <p:spPr bwMode="auto">
          <a:xfrm>
            <a:off x="6020579" y="1878674"/>
            <a:ext cx="5485671" cy="37458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descr="Related image"/>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78630" y="3751612"/>
            <a:ext cx="3971500" cy="2383193"/>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0" y="6282408"/>
            <a:ext cx="9323130" cy="584775"/>
          </a:xfrm>
          <a:prstGeom prst="rect">
            <a:avLst/>
          </a:prstGeom>
        </p:spPr>
        <p:txBody>
          <a:bodyPr wrap="none">
            <a:spAutoFit/>
          </a:bodyPr>
          <a:lstStyle/>
          <a:p>
            <a:r>
              <a:rPr lang="en-GB" sz="32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Prediction: Why do you think we use so much plastic?</a:t>
            </a:r>
          </a:p>
        </p:txBody>
      </p:sp>
      <p:sp>
        <p:nvSpPr>
          <p:cNvPr id="8" name="Rectangle 7"/>
          <p:cNvSpPr/>
          <p:nvPr/>
        </p:nvSpPr>
        <p:spPr>
          <a:xfrm>
            <a:off x="6709426" y="317829"/>
            <a:ext cx="4107978" cy="830997"/>
          </a:xfrm>
          <a:prstGeom prst="rect">
            <a:avLst/>
          </a:prstGeom>
        </p:spPr>
        <p:txBody>
          <a:bodyPr wrap="square">
            <a:spAutoFit/>
          </a:bodyPr>
          <a:lstStyle/>
          <a:p>
            <a:pPr algn="ctr"/>
            <a:r>
              <a:rPr lang="en-GB" sz="2400" b="1" dirty="0">
                <a:latin typeface="+mj-lt"/>
              </a:rPr>
              <a:t>Click on the image below to discover how plastic is made. </a:t>
            </a:r>
          </a:p>
        </p:txBody>
      </p:sp>
      <p:sp>
        <p:nvSpPr>
          <p:cNvPr id="9" name="Rectangle 8">
            <a:extLst>
              <a:ext uri="{FF2B5EF4-FFF2-40B4-BE49-F238E27FC236}">
                <a16:creationId xmlns:a16="http://schemas.microsoft.com/office/drawing/2014/main" id="{4F0177D5-EDE0-F847-A07C-65AD4D189B5D}"/>
              </a:ext>
            </a:extLst>
          </p:cNvPr>
          <p:cNvSpPr/>
          <p:nvPr/>
        </p:nvSpPr>
        <p:spPr>
          <a:xfrm>
            <a:off x="6020578" y="5673140"/>
            <a:ext cx="5485672" cy="461665"/>
          </a:xfrm>
          <a:prstGeom prst="rect">
            <a:avLst/>
          </a:prstGeom>
        </p:spPr>
        <p:txBody>
          <a:bodyPr wrap="square">
            <a:spAutoFit/>
          </a:bodyPr>
          <a:lstStyle/>
          <a:p>
            <a:pPr algn="ctr"/>
            <a:r>
              <a:rPr lang="en-GB" sz="2400" b="1" dirty="0">
                <a:latin typeface="+mj-lt"/>
              </a:rPr>
              <a:t>Note: The video is 9 minutes long </a:t>
            </a:r>
          </a:p>
        </p:txBody>
      </p:sp>
    </p:spTree>
    <p:extLst>
      <p:ext uri="{BB962C8B-B14F-4D97-AF65-F5344CB8AC3E}">
        <p14:creationId xmlns:p14="http://schemas.microsoft.com/office/powerpoint/2010/main" val="254001806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par>
                                <p:cTn id="8" presetID="6" presetClass="entr" presetSubtype="16" fill="hold" nodeType="withEffect">
                                  <p:stCondLst>
                                    <p:cond delay="0"/>
                                  </p:stCondLst>
                                  <p:childTnLst>
                                    <p:set>
                                      <p:cBhvr>
                                        <p:cTn id="9" dur="1" fill="hold">
                                          <p:stCondLst>
                                            <p:cond delay="0"/>
                                          </p:stCondLst>
                                        </p:cTn>
                                        <p:tgtEl>
                                          <p:spTgt spid="4100"/>
                                        </p:tgtEl>
                                        <p:attrNameLst>
                                          <p:attrName>style.visibility</p:attrName>
                                        </p:attrNameLst>
                                      </p:cBhvr>
                                      <p:to>
                                        <p:strVal val="visible"/>
                                      </p:to>
                                    </p:set>
                                    <p:animEffect transition="in" filter="circle(in)">
                                      <p:cBhvr>
                                        <p:cTn id="10" dur="2000"/>
                                        <p:tgtEl>
                                          <p:spTgt spid="4100"/>
                                        </p:tgtEl>
                                      </p:cBhvr>
                                    </p:animEffect>
                                  </p:childTnLst>
                                </p:cTn>
                              </p:par>
                              <p:par>
                                <p:cTn id="11" presetID="6" presetClass="entr" presetSubtype="16" fill="hold" nodeType="withEffect">
                                  <p:stCondLst>
                                    <p:cond delay="0"/>
                                  </p:stCondLst>
                                  <p:childTnLst>
                                    <p:set>
                                      <p:cBhvr>
                                        <p:cTn id="12" dur="1" fill="hold">
                                          <p:stCondLst>
                                            <p:cond delay="0"/>
                                          </p:stCondLst>
                                        </p:cTn>
                                        <p:tgtEl>
                                          <p:spTgt spid="4098"/>
                                        </p:tgtEl>
                                        <p:attrNameLst>
                                          <p:attrName>style.visibility</p:attrName>
                                        </p:attrNameLst>
                                      </p:cBhvr>
                                      <p:to>
                                        <p:strVal val="visible"/>
                                      </p:to>
                                    </p:set>
                                    <p:animEffect transition="in" filter="circle(in)">
                                      <p:cBhvr>
                                        <p:cTn id="13" dur="2000"/>
                                        <p:tgtEl>
                                          <p:spTgt spid="4098"/>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6273225"/>
            <a:ext cx="11627892" cy="584775"/>
          </a:xfrm>
          <a:prstGeom prst="rect">
            <a:avLst/>
          </a:prstGeom>
          <a:noFill/>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GB" sz="32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Prediction: What do you think is happening to all the plastic waste?</a:t>
            </a:r>
          </a:p>
        </p:txBody>
      </p:sp>
      <p:sp>
        <p:nvSpPr>
          <p:cNvPr id="7" name="Rectangle 6"/>
          <p:cNvSpPr/>
          <p:nvPr/>
        </p:nvSpPr>
        <p:spPr>
          <a:xfrm>
            <a:off x="25161" y="866669"/>
            <a:ext cx="4113948" cy="3046988"/>
          </a:xfrm>
          <a:prstGeom prst="rect">
            <a:avLst/>
          </a:prstGeom>
        </p:spPr>
        <p:txBody>
          <a:bodyPr wrap="square">
            <a:spAutoFit/>
          </a:bodyPr>
          <a:lstStyle/>
          <a:p>
            <a:r>
              <a:rPr lang="en-GB" sz="2400" dirty="0">
                <a:latin typeface="+mj-lt"/>
              </a:rPr>
              <a:t>People make a lot of things out of plastic because it is cheap and versatile. Plastic things also last a long time. It is made in such large quantities because it is useful in nearly everything that we do. </a:t>
            </a:r>
          </a:p>
          <a:p>
            <a:endParaRPr lang="en-GB" sz="2400" dirty="0"/>
          </a:p>
        </p:txBody>
      </p:sp>
      <p:sp>
        <p:nvSpPr>
          <p:cNvPr id="8" name="Rectangle 7"/>
          <p:cNvSpPr/>
          <p:nvPr/>
        </p:nvSpPr>
        <p:spPr>
          <a:xfrm>
            <a:off x="0" y="-3834"/>
            <a:ext cx="9176936" cy="707886"/>
          </a:xfrm>
          <a:prstGeom prst="rect">
            <a:avLst/>
          </a:prstGeom>
        </p:spPr>
        <p:txBody>
          <a:bodyPr wrap="none">
            <a:spAutoFit/>
          </a:bodyPr>
          <a:lstStyle/>
          <a:p>
            <a:r>
              <a:rPr lang="en-GB" sz="40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Why do you think we use so much plastic?</a:t>
            </a:r>
          </a:p>
        </p:txBody>
      </p:sp>
      <p:sp>
        <p:nvSpPr>
          <p:cNvPr id="3" name="Rectangle 2"/>
          <p:cNvSpPr/>
          <p:nvPr/>
        </p:nvSpPr>
        <p:spPr>
          <a:xfrm>
            <a:off x="116858" y="4125972"/>
            <a:ext cx="4107976" cy="1938992"/>
          </a:xfrm>
          <a:prstGeom prst="rect">
            <a:avLst/>
          </a:prstGeom>
        </p:spPr>
        <p:txBody>
          <a:bodyPr wrap="square">
            <a:spAutoFit/>
          </a:bodyPr>
          <a:lstStyle/>
          <a:p>
            <a:r>
              <a:rPr lang="en-GB" sz="2400" dirty="0">
                <a:latin typeface="+mj-lt"/>
              </a:rPr>
              <a:t>This can be very useful for people but it's now become one of the biggest problems for the environment especially in our oceans. </a:t>
            </a:r>
          </a:p>
        </p:txBody>
      </p:sp>
      <p:pic>
        <p:nvPicPr>
          <p:cNvPr id="9"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4482106" y="872301"/>
            <a:ext cx="7391446" cy="51926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2549956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20DEB1E-8C53-D542-BDAA-78F2A81744D1}"/>
              </a:ext>
            </a:extLst>
          </p:cNvPr>
          <p:cNvPicPr>
            <a:picLocks noChangeAspect="1"/>
          </p:cNvPicPr>
          <p:nvPr/>
        </p:nvPicPr>
        <p:blipFill>
          <a:blip r:embed="rId2"/>
          <a:stretch>
            <a:fillRect/>
          </a:stretch>
        </p:blipFill>
        <p:spPr>
          <a:xfrm>
            <a:off x="1072248" y="1258180"/>
            <a:ext cx="5449113" cy="3228521"/>
          </a:xfrm>
          <a:prstGeom prst="rect">
            <a:avLst/>
          </a:prstGeom>
        </p:spPr>
      </p:pic>
      <p:sp>
        <p:nvSpPr>
          <p:cNvPr id="5" name="Rectangle 4">
            <a:extLst>
              <a:ext uri="{FF2B5EF4-FFF2-40B4-BE49-F238E27FC236}">
                <a16:creationId xmlns:a16="http://schemas.microsoft.com/office/drawing/2014/main" id="{910DE5BA-60C4-B843-9048-94AE16A0A485}"/>
              </a:ext>
            </a:extLst>
          </p:cNvPr>
          <p:cNvSpPr/>
          <p:nvPr/>
        </p:nvSpPr>
        <p:spPr>
          <a:xfrm>
            <a:off x="0" y="18282"/>
            <a:ext cx="12017514" cy="769441"/>
          </a:xfrm>
          <a:prstGeom prst="rect">
            <a:avLst/>
          </a:prstGeom>
        </p:spPr>
        <p:txBody>
          <a:bodyPr wrap="square">
            <a:spAutoFit/>
          </a:bodyPr>
          <a:lstStyle/>
          <a:p>
            <a:pPr algn="ctr"/>
            <a:r>
              <a:rPr lang="en-GB" sz="4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rPr>
              <a:t>Did you know that not all plastics are the same?</a:t>
            </a:r>
          </a:p>
        </p:txBody>
      </p:sp>
      <p:sp>
        <p:nvSpPr>
          <p:cNvPr id="6" name="TextBox 5">
            <a:extLst>
              <a:ext uri="{FF2B5EF4-FFF2-40B4-BE49-F238E27FC236}">
                <a16:creationId xmlns:a16="http://schemas.microsoft.com/office/drawing/2014/main" id="{A172E6B6-6AE2-4E41-AB3E-72DB059AE35E}"/>
              </a:ext>
            </a:extLst>
          </p:cNvPr>
          <p:cNvSpPr txBox="1"/>
          <p:nvPr/>
        </p:nvSpPr>
        <p:spPr>
          <a:xfrm>
            <a:off x="7673495" y="1258180"/>
            <a:ext cx="4108969" cy="3170099"/>
          </a:xfrm>
          <a:prstGeom prst="rect">
            <a:avLst/>
          </a:prstGeom>
          <a:noFill/>
        </p:spPr>
        <p:txBody>
          <a:bodyPr wrap="square" rtlCol="0">
            <a:spAutoFit/>
          </a:bodyPr>
          <a:lstStyle/>
          <a:p>
            <a:r>
              <a:rPr lang="en-US" sz="2000" dirty="0"/>
              <a:t>There are 7 types of plastic and they can be found on some products by the following labels. </a:t>
            </a:r>
          </a:p>
          <a:p>
            <a:endParaRPr lang="en-US" sz="2000" dirty="0"/>
          </a:p>
          <a:p>
            <a:r>
              <a:rPr lang="en-US" sz="2000" dirty="0"/>
              <a:t>Careful it does look like they are in a recycle sign but that is not the case. Some of these plastics can be recycled but most of them cannot. You will need to check carefully what your recycler accepts. </a:t>
            </a:r>
          </a:p>
        </p:txBody>
      </p:sp>
      <p:pic>
        <p:nvPicPr>
          <p:cNvPr id="7" name="Picture 1">
            <a:extLst>
              <a:ext uri="{FF2B5EF4-FFF2-40B4-BE49-F238E27FC236}">
                <a16:creationId xmlns:a16="http://schemas.microsoft.com/office/drawing/2014/main" id="{2E4ABE91-2D8C-8942-858C-17B1C406C1D9}"/>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247221" y="4959262"/>
            <a:ext cx="1442974" cy="979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7">
            <a:extLst>
              <a:ext uri="{FF2B5EF4-FFF2-40B4-BE49-F238E27FC236}">
                <a16:creationId xmlns:a16="http://schemas.microsoft.com/office/drawing/2014/main" id="{D3E36465-6FD2-F640-99CB-18A4790596AE}"/>
              </a:ext>
            </a:extLst>
          </p:cNvPr>
          <p:cNvPicPr>
            <a:picLocks noChangeAspect="1"/>
          </p:cNvPicPr>
          <p:nvPr/>
        </p:nvPicPr>
        <p:blipFill>
          <a:blip r:embed="rId4"/>
          <a:stretch>
            <a:fillRect/>
          </a:stretch>
        </p:blipFill>
        <p:spPr>
          <a:xfrm>
            <a:off x="6521361" y="3908955"/>
            <a:ext cx="1025208" cy="1776296"/>
          </a:xfrm>
          <a:prstGeom prst="rect">
            <a:avLst/>
          </a:prstGeom>
        </p:spPr>
      </p:pic>
      <p:pic>
        <p:nvPicPr>
          <p:cNvPr id="11" name="Picture 10">
            <a:extLst>
              <a:ext uri="{FF2B5EF4-FFF2-40B4-BE49-F238E27FC236}">
                <a16:creationId xmlns:a16="http://schemas.microsoft.com/office/drawing/2014/main" id="{BFF017C1-6851-EB47-A563-2DF1182832D3}"/>
              </a:ext>
            </a:extLst>
          </p:cNvPr>
          <p:cNvPicPr>
            <a:picLocks noChangeAspect="1"/>
          </p:cNvPicPr>
          <p:nvPr/>
        </p:nvPicPr>
        <p:blipFill>
          <a:blip r:embed="rId5"/>
          <a:stretch>
            <a:fillRect/>
          </a:stretch>
        </p:blipFill>
        <p:spPr>
          <a:xfrm rot="20505560">
            <a:off x="279102" y="4698445"/>
            <a:ext cx="1437029" cy="523663"/>
          </a:xfrm>
          <a:prstGeom prst="rect">
            <a:avLst/>
          </a:prstGeom>
        </p:spPr>
      </p:pic>
      <p:pic>
        <p:nvPicPr>
          <p:cNvPr id="3" name="Picture 2">
            <a:extLst>
              <a:ext uri="{FF2B5EF4-FFF2-40B4-BE49-F238E27FC236}">
                <a16:creationId xmlns:a16="http://schemas.microsoft.com/office/drawing/2014/main" id="{8A3F3DBA-96CB-E649-8C9B-968C1349C3D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2294492">
            <a:off x="1936800" y="4568034"/>
            <a:ext cx="1328359" cy="2242218"/>
          </a:xfrm>
          <a:prstGeom prst="rect">
            <a:avLst/>
          </a:prstGeom>
        </p:spPr>
      </p:pic>
    </p:spTree>
    <p:extLst>
      <p:ext uri="{BB962C8B-B14F-4D97-AF65-F5344CB8AC3E}">
        <p14:creationId xmlns:p14="http://schemas.microsoft.com/office/powerpoint/2010/main" val="108568291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30311" y="1418527"/>
            <a:ext cx="10354614" cy="3046988"/>
          </a:xfrm>
          <a:prstGeom prst="rect">
            <a:avLst/>
          </a:prstGeom>
          <a:solidFill>
            <a:srgbClr val="FFCC99"/>
          </a:solidFill>
          <a:ln>
            <a:solidFill>
              <a:schemeClr val="accent5"/>
            </a:solidFill>
          </a:ln>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GB" sz="2400" b="1" dirty="0">
                <a:solidFill>
                  <a:schemeClr val="tx1"/>
                </a:solidFill>
                <a:latin typeface="+mj-lt"/>
              </a:rPr>
              <a:t>Did it surprise you by how much plastic we use?</a:t>
            </a:r>
          </a:p>
          <a:p>
            <a:endParaRPr lang="en-GB" sz="2400" dirty="0">
              <a:solidFill>
                <a:schemeClr val="tx1"/>
              </a:solidFill>
              <a:latin typeface="+mj-lt"/>
            </a:endParaRPr>
          </a:p>
          <a:p>
            <a:r>
              <a:rPr lang="en-GB" sz="2400" dirty="0">
                <a:solidFill>
                  <a:schemeClr val="tx1"/>
                </a:solidFill>
                <a:latin typeface="+mj-lt"/>
              </a:rPr>
              <a:t>For the next couple of lessons we will be looking at where plastic comes from and what is happening to the plastic waste we no longer use. </a:t>
            </a:r>
          </a:p>
          <a:p>
            <a:endParaRPr lang="en-GB" sz="2400" dirty="0">
              <a:solidFill>
                <a:schemeClr val="tx1"/>
              </a:solidFill>
              <a:latin typeface="+mj-lt"/>
            </a:endParaRPr>
          </a:p>
          <a:p>
            <a:pPr algn="ctr"/>
            <a:r>
              <a:rPr lang="en-GB" sz="2400" b="1" dirty="0">
                <a:solidFill>
                  <a:schemeClr val="tx1"/>
                </a:solidFill>
                <a:latin typeface="+mj-lt"/>
              </a:rPr>
              <a:t>#home action </a:t>
            </a:r>
          </a:p>
          <a:p>
            <a:r>
              <a:rPr lang="en-GB" sz="2400" dirty="0">
                <a:solidFill>
                  <a:schemeClr val="tx1"/>
                </a:solidFill>
                <a:latin typeface="+mj-lt"/>
              </a:rPr>
              <a:t>When you go home today take a look around your house and see what you can find that is made of plastic.</a:t>
            </a:r>
          </a:p>
        </p:txBody>
      </p:sp>
      <p:pic>
        <p:nvPicPr>
          <p:cNvPr id="13" name="Picture 1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553074" y="5464210"/>
            <a:ext cx="1400175" cy="1384265"/>
          </a:xfrm>
          <a:prstGeom prst="ellipse">
            <a:avLst/>
          </a:prstGeom>
        </p:spPr>
      </p:pic>
      <p:sp>
        <p:nvSpPr>
          <p:cNvPr id="14" name="TextBox 13"/>
          <p:cNvSpPr txBox="1"/>
          <p:nvPr/>
        </p:nvSpPr>
        <p:spPr>
          <a:xfrm>
            <a:off x="4793304" y="0"/>
            <a:ext cx="2605393" cy="1015663"/>
          </a:xfrm>
          <a:prstGeom prst="rect">
            <a:avLst/>
          </a:prstGeom>
          <a:noFill/>
        </p:spPr>
        <p:txBody>
          <a:bodyPr wrap="none" rtlCol="0">
            <a:spAutoFit/>
          </a:bodyPr>
          <a:lstStyle/>
          <a:p>
            <a:r>
              <a:rPr lang="en-GB" sz="6000" b="1" u="sng"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Plenary</a:t>
            </a:r>
            <a:endParaRPr lang="en-GB" sz="6000" b="1" u="sng" dirty="0">
              <a:solidFill>
                <a:srgbClr val="FF0000"/>
              </a:solidFill>
            </a:endParaRPr>
          </a:p>
        </p:txBody>
      </p:sp>
      <p:pic>
        <p:nvPicPr>
          <p:cNvPr id="3" name="Picture 2">
            <a:extLst>
              <a:ext uri="{FF2B5EF4-FFF2-40B4-BE49-F238E27FC236}">
                <a16:creationId xmlns:a16="http://schemas.microsoft.com/office/drawing/2014/main" id="{66A45F56-88E0-E146-9083-B6064099BEE7}"/>
              </a:ext>
            </a:extLst>
          </p:cNvPr>
          <p:cNvPicPr>
            <a:picLocks noChangeAspect="1"/>
          </p:cNvPicPr>
          <p:nvPr/>
        </p:nvPicPr>
        <p:blipFill>
          <a:blip r:embed="rId3"/>
          <a:stretch>
            <a:fillRect/>
          </a:stretch>
        </p:blipFill>
        <p:spPr>
          <a:xfrm>
            <a:off x="862259" y="652520"/>
            <a:ext cx="1018056" cy="971069"/>
          </a:xfrm>
          <a:prstGeom prst="rect">
            <a:avLst/>
          </a:prstGeom>
        </p:spPr>
      </p:pic>
    </p:spTree>
    <p:extLst>
      <p:ext uri="{BB962C8B-B14F-4D97-AF65-F5344CB8AC3E}">
        <p14:creationId xmlns:p14="http://schemas.microsoft.com/office/powerpoint/2010/main" val="257569148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theme/theme1.xml><?xml version="1.0" encoding="utf-8"?>
<a:theme xmlns:a="http://schemas.openxmlformats.org/drawingml/2006/main" name="Retrospect">
  <a:themeElements>
    <a:clrScheme name="Custom 3">
      <a:dk1>
        <a:sysClr val="windowText" lastClr="000000"/>
      </a:dk1>
      <a:lt1>
        <a:sysClr val="window" lastClr="FFFFFF"/>
      </a:lt1>
      <a:dk2>
        <a:srgbClr val="2C3C43"/>
      </a:dk2>
      <a:lt2>
        <a:srgbClr val="EBEBEB"/>
      </a:lt2>
      <a:accent1>
        <a:srgbClr val="FFFF00"/>
      </a:accent1>
      <a:accent2>
        <a:srgbClr val="F7EC57"/>
      </a:accent2>
      <a:accent3>
        <a:srgbClr val="000000"/>
      </a:accent3>
      <a:accent4>
        <a:srgbClr val="FFFFCC"/>
      </a:accent4>
      <a:accent5>
        <a:srgbClr val="FFC000"/>
      </a:accent5>
      <a:accent6>
        <a:srgbClr val="FFFF00"/>
      </a:accent6>
      <a:hlink>
        <a:srgbClr val="FFFF00"/>
      </a:hlink>
      <a:folHlink>
        <a:srgbClr val="FFFFC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22417</TotalTime>
  <Words>926</Words>
  <Application>Microsoft Macintosh PowerPoint</Application>
  <PresentationFormat>Widescreen</PresentationFormat>
  <Paragraphs>62</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proxima_nova_bold</vt:lpstr>
      <vt:lpstr>Retrospect</vt:lpstr>
      <vt:lpstr>PowerPoint Presentation</vt:lpstr>
      <vt:lpstr>Lesson 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HAILEYBURY</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Reardon</dc:creator>
  <cp:lastModifiedBy>Microsoft Office User</cp:lastModifiedBy>
  <cp:revision>73</cp:revision>
  <dcterms:created xsi:type="dcterms:W3CDTF">2015-12-16T03:40:36Z</dcterms:created>
  <dcterms:modified xsi:type="dcterms:W3CDTF">2025-10-16T11:37:39Z</dcterms:modified>
</cp:coreProperties>
</file>